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6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F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AAB65-1AA9-46DF-8690-BB3C92E2A171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464B-FE75-451E-BF90-F032CABA17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Tracing The Way of 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latin typeface="Palatino Linotype" pitchFamily="18" charset="0"/>
              </a:rPr>
              <a:t>Disobedience</a:t>
            </a:r>
            <a:r>
              <a:rPr lang="en-US" sz="3600" b="1" dirty="0" smtClean="0">
                <a:latin typeface="Palatino Linotype" pitchFamily="18" charset="0"/>
              </a:rPr>
              <a:t> led to Envy</a:t>
            </a:r>
          </a:p>
          <a:p>
            <a:r>
              <a:rPr lang="en-US" sz="3600" b="1" dirty="0" smtClean="0">
                <a:latin typeface="Palatino Linotype" pitchFamily="18" charset="0"/>
              </a:rPr>
              <a:t>Envy led to Anger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Genesis 4:4-5 (3)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James 3:14-16 (855)</a:t>
            </a: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Tracing The Way of 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latin typeface="Palatino Linotype" pitchFamily="18" charset="0"/>
              </a:rPr>
              <a:t>Anger led to Resentment</a:t>
            </a:r>
            <a:endParaRPr lang="en-US" sz="3600" b="1" dirty="0" smtClean="0">
              <a:latin typeface="Palatino Linotype" pitchFamily="18" charset="0"/>
            </a:endParaRP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Genesis 4:6-7 (3)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Ephesians 4:26-27 (829)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Genesis 37:3-4 (28); vs. 8, 18</a:t>
            </a: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Tracing The Way of 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latin typeface="Palatino Linotype" pitchFamily="18" charset="0"/>
              </a:rPr>
              <a:t>Resentment led to Murder</a:t>
            </a:r>
            <a:endParaRPr lang="en-US" sz="3600" b="1" dirty="0" smtClean="0">
              <a:latin typeface="Palatino Linotype" pitchFamily="18" charset="0"/>
            </a:endParaRP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Genesis 4:8 (3)</a:t>
            </a:r>
          </a:p>
          <a:p>
            <a:r>
              <a:rPr lang="en-US" sz="3600" b="1" dirty="0" smtClean="0">
                <a:latin typeface="Palatino Linotype" pitchFamily="18" charset="0"/>
              </a:rPr>
              <a:t>Not a random act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Matthew 5:21-22 (684)</a:t>
            </a: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Tracing The Way of 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latin typeface="Palatino Linotype" pitchFamily="18" charset="0"/>
              </a:rPr>
              <a:t>Murder led to Lying</a:t>
            </a:r>
            <a:endParaRPr lang="en-US" sz="3600" b="1" dirty="0" smtClean="0">
              <a:latin typeface="Palatino Linotype" pitchFamily="18" charset="0"/>
            </a:endParaRP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Genesis 4:9 (3)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Proverbs 6:16-19 (452)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Acts 5 (773-74)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Revelation 21:8 (878)</a:t>
            </a: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Palatino Linotype" pitchFamily="18" charset="0"/>
              </a:rPr>
              <a:t>Conclusion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Palatino Linotype" pitchFamily="18" charset="0"/>
              </a:rPr>
              <a:t>The End of the Way of Cain</a:t>
            </a:r>
            <a:endParaRPr lang="en-US" sz="3600" b="1" dirty="0" smtClean="0">
              <a:latin typeface="Palatino Linotype" pitchFamily="18" charset="0"/>
            </a:endParaRP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Genesis 4:10-13 (3)</a:t>
            </a:r>
          </a:p>
          <a:p>
            <a:r>
              <a:rPr lang="en-US" sz="3600" b="1" dirty="0" smtClean="0">
                <a:latin typeface="Palatino Linotype" pitchFamily="18" charset="0"/>
              </a:rPr>
              <a:t>His line ended in the flood</a:t>
            </a:r>
          </a:p>
          <a:p>
            <a:r>
              <a:rPr lang="en-US" sz="3600" b="1" dirty="0" smtClean="0">
                <a:latin typeface="Palatino Linotype" pitchFamily="18" charset="0"/>
              </a:rPr>
              <a:t>Their path still remains &amp; is still trodden</a:t>
            </a:r>
          </a:p>
          <a:p>
            <a:r>
              <a:rPr lang="en-US" sz="3600" b="1" dirty="0" smtClean="0">
                <a:latin typeface="Palatino Linotype" pitchFamily="18" charset="0"/>
              </a:rPr>
              <a:t>A path that leads out of the presence of the Lord </a:t>
            </a: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Alleluia!</a:t>
            </a:r>
          </a:p>
          <a:p>
            <a:pPr algn="ctr">
              <a:buNone/>
            </a:pPr>
            <a:endParaRPr lang="en-US" sz="14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What a friend we have in Jesus,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 our sins and griefs to bear.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What a privilege to carry,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Everything to God in prayer.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E13F0D"/>
                </a:solidFill>
                <a:latin typeface="Palatino Linotype" pitchFamily="18" charset="0"/>
              </a:rPr>
              <a:t>Genesis 4:1-16 (3)</a:t>
            </a:r>
            <a:endParaRPr lang="en-US" b="1" dirty="0">
              <a:solidFill>
                <a:srgbClr val="E13F0D"/>
              </a:solidFill>
              <a:latin typeface="Palatino Linotype" pitchFamily="18" charset="0"/>
            </a:endParaRPr>
          </a:p>
        </p:txBody>
      </p:sp>
      <p:pic>
        <p:nvPicPr>
          <p:cNvPr id="1026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90600"/>
            <a:ext cx="40005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Abel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Palatino Linotype" pitchFamily="18" charset="0"/>
              </a:rPr>
              <a:t>	</a:t>
            </a:r>
            <a:r>
              <a:rPr lang="en-US" b="1" i="1" dirty="0" smtClean="0">
                <a:latin typeface="Palatino Linotype" pitchFamily="18" charset="0"/>
              </a:rPr>
              <a:t>By faith Abel brought God a better offering than Cain did. By faith he was commended as righteous, when God spoke well of his offerings. And by faith Abel still speaks, even though he is dead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Palatino Linotype" pitchFamily="18" charset="0"/>
              </a:rPr>
              <a:t>	</a:t>
            </a:r>
            <a:r>
              <a:rPr lang="en-US" dirty="0" smtClean="0">
                <a:latin typeface="Palatino Linotype" pitchFamily="18" charset="0"/>
              </a:rPr>
              <a:t>				</a:t>
            </a:r>
            <a:r>
              <a:rPr lang="en-US" b="1" dirty="0" smtClean="0">
                <a:solidFill>
                  <a:srgbClr val="E13F0D"/>
                </a:solidFill>
                <a:latin typeface="Palatino Linotype" pitchFamily="18" charset="0"/>
              </a:rPr>
              <a:t>Hebrews 11:4</a:t>
            </a:r>
            <a:endParaRPr lang="en-US" b="1" dirty="0">
              <a:solidFill>
                <a:srgbClr val="E13F0D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Palatino Linotype" pitchFamily="18" charset="0"/>
              </a:rPr>
              <a:t>	</a:t>
            </a:r>
            <a:r>
              <a:rPr lang="en-US" sz="3600" b="1" i="1" dirty="0" smtClean="0">
                <a:latin typeface="Palatino Linotype" pitchFamily="18" charset="0"/>
              </a:rPr>
              <a:t>Woe to them! They have taken the way of Cain…</a:t>
            </a:r>
            <a:endParaRPr lang="en-US" b="1" i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n-US" dirty="0">
                <a:latin typeface="Palatino Linotype" pitchFamily="18" charset="0"/>
              </a:rPr>
              <a:t>	</a:t>
            </a:r>
            <a:r>
              <a:rPr lang="en-US" dirty="0" smtClean="0">
                <a:latin typeface="Palatino Linotype" pitchFamily="18" charset="0"/>
              </a:rPr>
              <a:t>				</a:t>
            </a:r>
            <a:r>
              <a:rPr lang="en-US" b="1" dirty="0" smtClean="0">
                <a:solidFill>
                  <a:srgbClr val="E13F0D"/>
                </a:solidFill>
                <a:latin typeface="Palatino Linotype" pitchFamily="18" charset="0"/>
              </a:rPr>
              <a:t>Jude 11a</a:t>
            </a:r>
            <a:endParaRPr lang="en-US" b="1" dirty="0">
              <a:solidFill>
                <a:srgbClr val="E13F0D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5029200" cy="1143000"/>
          </a:xfrm>
        </p:spPr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The Way of Cain</a:t>
            </a:r>
            <a:endParaRPr lang="en-US" b="1" dirty="0">
              <a:latin typeface="Palatino Linotype" pitchFamily="18" charset="0"/>
            </a:endParaRP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350" y="533400"/>
            <a:ext cx="371475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Tracing The Way of 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latin typeface="Palatino Linotype" pitchFamily="18" charset="0"/>
              </a:rPr>
              <a:t>A reason is it called a “Way”</a:t>
            </a:r>
          </a:p>
          <a:p>
            <a:r>
              <a:rPr lang="en-US" sz="3600" b="1" dirty="0" smtClean="0">
                <a:latin typeface="Palatino Linotype" pitchFamily="18" charset="0"/>
              </a:rPr>
              <a:t>Not an isolated or chain of acts</a:t>
            </a:r>
          </a:p>
          <a:p>
            <a:r>
              <a:rPr lang="en-US" sz="3600" b="1" dirty="0" smtClean="0">
                <a:latin typeface="Palatino Linotype" pitchFamily="18" charset="0"/>
              </a:rPr>
              <a:t>It was a process</a:t>
            </a:r>
          </a:p>
          <a:p>
            <a:r>
              <a:rPr lang="en-US" sz="4000" b="1" i="1" dirty="0" smtClean="0">
                <a:solidFill>
                  <a:srgbClr val="E13F0D"/>
                </a:solidFill>
                <a:latin typeface="Palatino Linotype" pitchFamily="18" charset="0"/>
              </a:rPr>
              <a:t>1 John 3:12 (863)</a:t>
            </a:r>
            <a:endParaRPr lang="en-US" sz="4000" b="1" i="1" dirty="0">
              <a:solidFill>
                <a:srgbClr val="E13F0D"/>
              </a:solidFill>
              <a:latin typeface="Palatino Linotype" pitchFamily="18" charset="0"/>
            </a:endParaRP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Tracing The Way of Cain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525963"/>
          </a:xfrm>
        </p:spPr>
        <p:txBody>
          <a:bodyPr/>
          <a:lstStyle/>
          <a:p>
            <a:r>
              <a:rPr lang="en-US" sz="3600" b="1" dirty="0" smtClean="0">
                <a:latin typeface="Palatino Linotype" pitchFamily="18" charset="0"/>
              </a:rPr>
              <a:t>Began with Unbelief</a:t>
            </a:r>
          </a:p>
          <a:p>
            <a:r>
              <a:rPr lang="en-US" sz="3600" b="1" dirty="0" smtClean="0">
                <a:latin typeface="Palatino Linotype" pitchFamily="18" charset="0"/>
              </a:rPr>
              <a:t>That led to Disobedience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Hebrews 11:4 (851)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Luke 6:46 (730)</a:t>
            </a:r>
          </a:p>
          <a:p>
            <a:pPr lvl="1"/>
            <a:r>
              <a:rPr lang="en-US" sz="3600" b="1" i="1" dirty="0" smtClean="0">
                <a:solidFill>
                  <a:srgbClr val="E13F0D"/>
                </a:solidFill>
                <a:latin typeface="Palatino Linotype" pitchFamily="18" charset="0"/>
              </a:rPr>
              <a:t>1 Samuel 15:22-23 (201)</a:t>
            </a:r>
            <a:endParaRPr lang="en-US" sz="3600" b="1" i="1" dirty="0">
              <a:solidFill>
                <a:srgbClr val="E13F0D"/>
              </a:solidFill>
              <a:latin typeface="Palatino Linotype" pitchFamily="18" charset="0"/>
            </a:endParaRPr>
          </a:p>
        </p:txBody>
      </p:sp>
      <p:pic>
        <p:nvPicPr>
          <p:cNvPr id="5" name="Picture 2" descr="http://www.lookinguntojesus.net/images/20100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257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Alleluia</vt:lpstr>
      <vt:lpstr>Slide 3</vt:lpstr>
      <vt:lpstr>Genesis 4:1-16 (3)</vt:lpstr>
      <vt:lpstr>Abel</vt:lpstr>
      <vt:lpstr>Cain</vt:lpstr>
      <vt:lpstr>The Way of Cain</vt:lpstr>
      <vt:lpstr>Tracing The Way of Cain</vt:lpstr>
      <vt:lpstr>Tracing The Way of Cain</vt:lpstr>
      <vt:lpstr>Tracing The Way of Cain</vt:lpstr>
      <vt:lpstr>Tracing The Way of Cain</vt:lpstr>
      <vt:lpstr>Tracing The Way of Cain</vt:lpstr>
      <vt:lpstr>Tracing The Way of Cain</vt:lpstr>
      <vt:lpstr>Conclusion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2</cp:revision>
  <dcterms:created xsi:type="dcterms:W3CDTF">2012-12-07T22:05:49Z</dcterms:created>
  <dcterms:modified xsi:type="dcterms:W3CDTF">2012-12-07T23:07:26Z</dcterms:modified>
</cp:coreProperties>
</file>