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78D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84" y="-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E6C75-7EA1-4427-B3BB-FA12DFF2E92B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698B9-E9C0-4EC6-B82E-3748F881A2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E6C75-7EA1-4427-B3BB-FA12DFF2E92B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698B9-E9C0-4EC6-B82E-3748F881A2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E6C75-7EA1-4427-B3BB-FA12DFF2E92B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698B9-E9C0-4EC6-B82E-3748F881A2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E6C75-7EA1-4427-B3BB-FA12DFF2E92B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698B9-E9C0-4EC6-B82E-3748F881A2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E6C75-7EA1-4427-B3BB-FA12DFF2E92B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698B9-E9C0-4EC6-B82E-3748F881A2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E6C75-7EA1-4427-B3BB-FA12DFF2E92B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698B9-E9C0-4EC6-B82E-3748F881A2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E6C75-7EA1-4427-B3BB-FA12DFF2E92B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698B9-E9C0-4EC6-B82E-3748F881A2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E6C75-7EA1-4427-B3BB-FA12DFF2E92B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698B9-E9C0-4EC6-B82E-3748F881A2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E6C75-7EA1-4427-B3BB-FA12DFF2E92B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698B9-E9C0-4EC6-B82E-3748F881A2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E6C75-7EA1-4427-B3BB-FA12DFF2E92B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698B9-E9C0-4EC6-B82E-3748F881A2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E6C75-7EA1-4427-B3BB-FA12DFF2E92B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698B9-E9C0-4EC6-B82E-3748F881A2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E6C75-7EA1-4427-B3BB-FA12DFF2E92B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698B9-E9C0-4EC6-B82E-3748F881A2A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Palatino Linotype" pitchFamily="18" charset="0"/>
              </a:rPr>
              <a:t>Jesus is the Focus</a:t>
            </a:r>
            <a:endParaRPr lang="en-US" b="1" dirty="0">
              <a:latin typeface="Palatino Linotype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45259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Palatino Linotype" pitchFamily="18" charset="0"/>
              </a:rPr>
              <a:t>He is the epitome of every Bible character</a:t>
            </a:r>
          </a:p>
          <a:p>
            <a:r>
              <a:rPr lang="en-US" b="1" dirty="0" smtClean="0">
                <a:solidFill>
                  <a:srgbClr val="00B0F0"/>
                </a:solidFill>
                <a:latin typeface="Palatino Linotype" pitchFamily="18" charset="0"/>
              </a:rPr>
              <a:t>God is calling every man to himself by Jesus Christ</a:t>
            </a:r>
          </a:p>
          <a:p>
            <a:r>
              <a:rPr lang="en-US" b="1" dirty="0" smtClean="0">
                <a:solidFill>
                  <a:srgbClr val="00B0F0"/>
                </a:solidFill>
                <a:latin typeface="Palatino Linotype" pitchFamily="18" charset="0"/>
              </a:rPr>
              <a:t>He loves us</a:t>
            </a:r>
            <a:endParaRPr lang="en-US" b="1" dirty="0" smtClean="0">
              <a:solidFill>
                <a:srgbClr val="FFC000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Palatino Linotype" pitchFamily="18" charset="0"/>
              </a:rPr>
              <a:t>Conclusion</a:t>
            </a:r>
            <a:endParaRPr lang="en-US" b="1" dirty="0">
              <a:latin typeface="Palatino Linotype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45259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Palatino Linotype" pitchFamily="18" charset="0"/>
              </a:rPr>
              <a:t>If we ever water down this message we will cease to be relevant</a:t>
            </a:r>
            <a:endParaRPr lang="en-US" b="1" dirty="0" smtClean="0">
              <a:solidFill>
                <a:srgbClr val="00B0F0"/>
              </a:solidFill>
              <a:latin typeface="Palatino Linotype" pitchFamily="18" charset="0"/>
            </a:endParaRPr>
          </a:p>
          <a:p>
            <a:r>
              <a:rPr lang="en-US" b="1" dirty="0" smtClean="0">
                <a:solidFill>
                  <a:srgbClr val="00B0F0"/>
                </a:solidFill>
                <a:latin typeface="Palatino Linotype" pitchFamily="18" charset="0"/>
              </a:rPr>
              <a:t>Are you having difficulty in your life?</a:t>
            </a:r>
            <a:endParaRPr lang="en-US" b="1" dirty="0" smtClean="0">
              <a:solidFill>
                <a:srgbClr val="00B0F0"/>
              </a:solidFill>
              <a:latin typeface="Palatino Linotype" pitchFamily="18" charset="0"/>
            </a:endParaRPr>
          </a:p>
          <a:p>
            <a:r>
              <a:rPr lang="en-US" b="1" dirty="0" smtClean="0">
                <a:solidFill>
                  <a:srgbClr val="00B0F0"/>
                </a:solidFill>
                <a:latin typeface="Palatino Linotype" pitchFamily="18" charset="0"/>
              </a:rPr>
              <a:t>You need to know God</a:t>
            </a:r>
          </a:p>
          <a:p>
            <a:r>
              <a:rPr lang="en-US" b="1" dirty="0" smtClean="0">
                <a:solidFill>
                  <a:srgbClr val="00B0F0"/>
                </a:solidFill>
                <a:latin typeface="Palatino Linotype" pitchFamily="18" charset="0"/>
              </a:rPr>
              <a:t>Only way to know him is his Word!</a:t>
            </a:r>
            <a:endParaRPr lang="en-US" b="1" dirty="0" smtClean="0">
              <a:solidFill>
                <a:srgbClr val="FFC000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90600"/>
          </a:xfrm>
        </p:spPr>
        <p:txBody>
          <a:bodyPr/>
          <a:lstStyle/>
          <a:p>
            <a:r>
              <a:rPr lang="en-US" sz="5400" b="1" smtClean="0">
                <a:solidFill>
                  <a:srgbClr val="FFFF00"/>
                </a:solidFill>
                <a:latin typeface="Palatino Linotype" pitchFamily="18" charset="0"/>
              </a:rPr>
              <a:t>Alleluia!</a:t>
            </a:r>
            <a:endParaRPr lang="en-US" b="1" dirty="0">
              <a:solidFill>
                <a:srgbClr val="FFFF00"/>
              </a:solidFill>
              <a:latin typeface="Palatino Linotype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Alleluia, Alleluia,</a:t>
            </a:r>
            <a:r>
              <a:rPr lang="en-US" sz="4000" b="1" dirty="0">
                <a:solidFill>
                  <a:srgbClr val="FFFF99"/>
                </a:solidFill>
                <a:latin typeface="Palatino Linotype" pitchFamily="18" charset="0"/>
              </a:rPr>
              <a:t> </a:t>
            </a: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Alleluia,</a:t>
            </a:r>
            <a:r>
              <a:rPr lang="en-US" sz="4000" b="1" dirty="0">
                <a:solidFill>
                  <a:srgbClr val="FFFF99"/>
                </a:solidFill>
                <a:latin typeface="Palatino Linotype" pitchFamily="18" charset="0"/>
              </a:rPr>
              <a:t> </a:t>
            </a: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Alleluia,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Alleluia, Alleluia, Alleluia, Alleluia!</a:t>
            </a:r>
          </a:p>
          <a:p>
            <a:pPr algn="ctr">
              <a:buNone/>
            </a:pPr>
            <a:endParaRPr lang="en-US" sz="1400" b="1" dirty="0">
              <a:solidFill>
                <a:srgbClr val="FFFF99"/>
              </a:solidFill>
              <a:latin typeface="Palatino Linotype" pitchFamily="18" charset="0"/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Precious is he, he that cometh.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I will love him, I will serve him.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When he comes with shouts </a:t>
            </a:r>
            <a:r>
              <a:rPr lang="en-US" sz="4000" b="1" smtClean="0">
                <a:solidFill>
                  <a:srgbClr val="FFFF99"/>
                </a:solidFill>
                <a:latin typeface="Palatino Linotype" pitchFamily="18" charset="0"/>
              </a:rPr>
              <a:t>of glory,</a:t>
            </a:r>
            <a:endParaRPr lang="en-US" sz="4000" b="1" dirty="0" smtClean="0">
              <a:solidFill>
                <a:srgbClr val="FFFF99"/>
              </a:solidFill>
              <a:latin typeface="Palatino Linotype" pitchFamily="18" charset="0"/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I will join him, Alleluia!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Palatino Linotype" pitchFamily="18" charset="0"/>
              </a:rPr>
              <a:t>Ultimate Authority</a:t>
            </a:r>
            <a:endParaRPr lang="en-US" sz="5400" b="1" dirty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Palatino Linotype" pitchFamily="18" charset="0"/>
              </a:rPr>
              <a:t>Bible Truths vs. Modern Mindset</a:t>
            </a:r>
            <a:endParaRPr lang="en-US" b="1" dirty="0">
              <a:latin typeface="Palatino Linotype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4525963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  <a:latin typeface="Palatino Linotype" pitchFamily="18" charset="0"/>
              </a:rPr>
              <a:t>Bible Truths</a:t>
            </a:r>
          </a:p>
          <a:p>
            <a:pPr lvl="1"/>
            <a:r>
              <a:rPr lang="en-US" sz="3200" b="1" i="1" dirty="0" smtClean="0">
                <a:solidFill>
                  <a:srgbClr val="FFC000"/>
                </a:solidFill>
                <a:latin typeface="Palatino Linotype" pitchFamily="18" charset="0"/>
              </a:rPr>
              <a:t>Psalm 115:3 (435)</a:t>
            </a:r>
          </a:p>
          <a:p>
            <a:pPr lvl="1"/>
            <a:r>
              <a:rPr lang="en-US" sz="3200" b="1" i="1" dirty="0" smtClean="0">
                <a:solidFill>
                  <a:srgbClr val="FFC000"/>
                </a:solidFill>
                <a:latin typeface="Palatino Linotype" pitchFamily="18" charset="0"/>
              </a:rPr>
              <a:t>Daniel 4:35 (629)</a:t>
            </a:r>
          </a:p>
          <a:p>
            <a:pPr lvl="1"/>
            <a:r>
              <a:rPr lang="en-US" sz="3200" b="1" i="1" dirty="0" smtClean="0">
                <a:solidFill>
                  <a:srgbClr val="FFC000"/>
                </a:solidFill>
                <a:latin typeface="Palatino Linotype" pitchFamily="18" charset="0"/>
              </a:rPr>
              <a:t>Romans 9:15-16 (801)</a:t>
            </a:r>
          </a:p>
          <a:p>
            <a:r>
              <a:rPr lang="en-US" b="1" dirty="0">
                <a:solidFill>
                  <a:srgbClr val="00B0F0"/>
                </a:solidFill>
                <a:latin typeface="Palatino Linotype" pitchFamily="18" charset="0"/>
              </a:rPr>
              <a:t>v</a:t>
            </a:r>
            <a:r>
              <a:rPr lang="en-US" b="1" dirty="0" smtClean="0">
                <a:solidFill>
                  <a:srgbClr val="00B0F0"/>
                </a:solidFill>
                <a:latin typeface="Palatino Linotype" pitchFamily="18" charset="0"/>
              </a:rPr>
              <a:t>s. The Enlightenment</a:t>
            </a:r>
            <a:endParaRPr lang="en-US" b="1" dirty="0">
              <a:solidFill>
                <a:srgbClr val="00B0F0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Palatino Linotype" pitchFamily="18" charset="0"/>
              </a:rPr>
              <a:t>God</a:t>
            </a:r>
            <a:endParaRPr lang="en-US" b="1" dirty="0">
              <a:latin typeface="Palatino Linotype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4525963"/>
          </a:xfrm>
        </p:spPr>
        <p:txBody>
          <a:bodyPr/>
          <a:lstStyle/>
          <a:p>
            <a:r>
              <a:rPr lang="en-US" b="1" i="1" dirty="0" smtClean="0">
                <a:solidFill>
                  <a:srgbClr val="FFC000"/>
                </a:solidFill>
                <a:latin typeface="Palatino Linotype" pitchFamily="18" charset="0"/>
              </a:rPr>
              <a:t>Genesis 1, 2 (1)</a:t>
            </a:r>
          </a:p>
          <a:p>
            <a:pPr lvl="1"/>
            <a:r>
              <a:rPr lang="en-US" sz="3200" b="1" dirty="0" smtClean="0">
                <a:solidFill>
                  <a:srgbClr val="AE78D6"/>
                </a:solidFill>
                <a:latin typeface="Palatino Linotype" pitchFamily="18" charset="0"/>
              </a:rPr>
              <a:t>He is uncaused</a:t>
            </a:r>
          </a:p>
          <a:p>
            <a:pPr lvl="1"/>
            <a:r>
              <a:rPr lang="en-US" sz="3200" b="1" dirty="0" smtClean="0">
                <a:solidFill>
                  <a:srgbClr val="AE78D6"/>
                </a:solidFill>
                <a:latin typeface="Palatino Linotype" pitchFamily="18" charset="0"/>
              </a:rPr>
              <a:t>No constrictions of time or space</a:t>
            </a:r>
          </a:p>
          <a:p>
            <a:pPr lvl="1"/>
            <a:r>
              <a:rPr lang="en-US" sz="3200" b="1" dirty="0" smtClean="0">
                <a:solidFill>
                  <a:srgbClr val="AE78D6"/>
                </a:solidFill>
                <a:latin typeface="Palatino Linotype" pitchFamily="18" charset="0"/>
              </a:rPr>
              <a:t>Out of silence he spoke </a:t>
            </a:r>
          </a:p>
          <a:p>
            <a:r>
              <a:rPr lang="en-US" b="1" dirty="0" smtClean="0">
                <a:solidFill>
                  <a:srgbClr val="00B0F0"/>
                </a:solidFill>
                <a:latin typeface="Palatino Linotype" pitchFamily="18" charset="0"/>
              </a:rPr>
              <a:t>The Bible continually points us back to this</a:t>
            </a:r>
          </a:p>
          <a:p>
            <a:pPr lvl="1"/>
            <a:r>
              <a:rPr lang="en-US" b="1" i="1" dirty="0" smtClean="0">
                <a:solidFill>
                  <a:srgbClr val="FFC000"/>
                </a:solidFill>
                <a:latin typeface="Palatino Linotype" pitchFamily="18" charset="0"/>
              </a:rPr>
              <a:t>Acts 17 (785)</a:t>
            </a:r>
            <a:endParaRPr lang="en-US" b="1" i="1" dirty="0">
              <a:solidFill>
                <a:srgbClr val="FFC000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Palatino Linotype" pitchFamily="18" charset="0"/>
              </a:rPr>
              <a:t>God’s Authority Revealed</a:t>
            </a:r>
            <a:endParaRPr lang="en-US" b="1" dirty="0">
              <a:latin typeface="Palatino Linotype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4525963"/>
          </a:xfrm>
        </p:spPr>
        <p:txBody>
          <a:bodyPr/>
          <a:lstStyle/>
          <a:p>
            <a:r>
              <a:rPr lang="en-US" b="1" i="1" dirty="0" smtClean="0">
                <a:solidFill>
                  <a:srgbClr val="FFC000"/>
                </a:solidFill>
                <a:latin typeface="Palatino Linotype" pitchFamily="18" charset="0"/>
              </a:rPr>
              <a:t>2 Timothy 3:16-17 (843)</a:t>
            </a:r>
          </a:p>
          <a:p>
            <a:pPr lvl="1"/>
            <a:r>
              <a:rPr lang="en-US" sz="3200" b="1" dirty="0" smtClean="0">
                <a:solidFill>
                  <a:srgbClr val="AE78D6"/>
                </a:solidFill>
                <a:latin typeface="Palatino Linotype" pitchFamily="18" charset="0"/>
              </a:rPr>
              <a:t>How we know him, how to please him</a:t>
            </a:r>
          </a:p>
          <a:p>
            <a:pPr lvl="1"/>
            <a:r>
              <a:rPr lang="en-US" sz="3200" b="1" dirty="0" smtClean="0">
                <a:solidFill>
                  <a:srgbClr val="AE78D6"/>
                </a:solidFill>
                <a:latin typeface="Palatino Linotype" pitchFamily="18" charset="0"/>
              </a:rPr>
              <a:t>No way to know him apart from his word</a:t>
            </a:r>
          </a:p>
          <a:p>
            <a:r>
              <a:rPr lang="en-US" b="1" dirty="0" smtClean="0">
                <a:solidFill>
                  <a:srgbClr val="00B0F0"/>
                </a:solidFill>
                <a:latin typeface="Palatino Linotype" pitchFamily="18" charset="0"/>
              </a:rPr>
              <a:t>Over 3,000 times: “The Lord says”</a:t>
            </a:r>
          </a:p>
          <a:p>
            <a:pPr lvl="1"/>
            <a:r>
              <a:rPr lang="en-US" sz="3200" b="1" dirty="0" smtClean="0">
                <a:solidFill>
                  <a:srgbClr val="AE78D6"/>
                </a:solidFill>
                <a:latin typeface="Palatino Linotype" pitchFamily="18" charset="0"/>
              </a:rPr>
              <a:t>All of it is true</a:t>
            </a:r>
          </a:p>
          <a:p>
            <a:pPr lvl="1"/>
            <a:r>
              <a:rPr lang="en-US" sz="3200" b="1" i="1" dirty="0" smtClean="0">
                <a:solidFill>
                  <a:srgbClr val="FFC000"/>
                </a:solidFill>
                <a:latin typeface="Palatino Linotype" pitchFamily="18" charset="0"/>
              </a:rPr>
              <a:t>Acts 26:26 (793)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Palatino Linotype" pitchFamily="18" charset="0"/>
              </a:rPr>
              <a:t>God’s Authority Revealed</a:t>
            </a:r>
            <a:endParaRPr lang="en-US" b="1" dirty="0">
              <a:latin typeface="Palatino Linotype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4525963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  <a:latin typeface="Palatino Linotype" pitchFamily="18" charset="0"/>
              </a:rPr>
              <a:t>People’s problem with the Bible</a:t>
            </a:r>
            <a:endParaRPr lang="en-US" b="1" i="1" dirty="0" smtClean="0">
              <a:solidFill>
                <a:srgbClr val="FFC000"/>
              </a:solidFill>
              <a:latin typeface="Palatino Linotype" pitchFamily="18" charset="0"/>
            </a:endParaRPr>
          </a:p>
          <a:p>
            <a:pPr lvl="1"/>
            <a:r>
              <a:rPr lang="en-US" sz="3200" b="1" dirty="0" smtClean="0">
                <a:solidFill>
                  <a:srgbClr val="AE78D6"/>
                </a:solidFill>
                <a:latin typeface="Palatino Linotype" pitchFamily="18" charset="0"/>
              </a:rPr>
              <a:t>Too much – </a:t>
            </a:r>
            <a:r>
              <a:rPr lang="en-US" sz="3200" b="1" i="1" dirty="0" smtClean="0">
                <a:latin typeface="Palatino Linotype" pitchFamily="18" charset="0"/>
              </a:rPr>
              <a:t>“Need to edit it”</a:t>
            </a:r>
          </a:p>
          <a:p>
            <a:pPr lvl="1"/>
            <a:r>
              <a:rPr lang="en-US" sz="3200" b="1" dirty="0" smtClean="0">
                <a:solidFill>
                  <a:srgbClr val="AE78D6"/>
                </a:solidFill>
                <a:latin typeface="Palatino Linotype" pitchFamily="18" charset="0"/>
              </a:rPr>
              <a:t>Not enough – </a:t>
            </a:r>
            <a:r>
              <a:rPr lang="en-US" sz="3200" b="1" i="1" dirty="0" smtClean="0">
                <a:latin typeface="Palatino Linotype" pitchFamily="18" charset="0"/>
              </a:rPr>
              <a:t>“There are other books”</a:t>
            </a:r>
          </a:p>
          <a:p>
            <a:r>
              <a:rPr lang="en-US" b="1" dirty="0" smtClean="0">
                <a:solidFill>
                  <a:srgbClr val="00B0F0"/>
                </a:solidFill>
                <a:latin typeface="Palatino Linotype" pitchFamily="18" charset="0"/>
              </a:rPr>
              <a:t>Gathered by the end of the first century</a:t>
            </a:r>
          </a:p>
          <a:p>
            <a:pPr lvl="1"/>
            <a:r>
              <a:rPr lang="en-US" sz="3200" b="1" i="1" dirty="0" smtClean="0">
                <a:solidFill>
                  <a:srgbClr val="FFC000"/>
                </a:solidFill>
                <a:latin typeface="Palatino Linotype" pitchFamily="18" charset="0"/>
              </a:rPr>
              <a:t>2 Peter 3:15-16 (861)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Palatino Linotype" pitchFamily="18" charset="0"/>
              </a:rPr>
              <a:t>Four Filters</a:t>
            </a:r>
            <a:endParaRPr lang="en-US" b="1" dirty="0">
              <a:latin typeface="Palatino Linotype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45259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Palatino Linotype" pitchFamily="18" charset="0"/>
              </a:rPr>
              <a:t>Apostolicity</a:t>
            </a:r>
          </a:p>
          <a:p>
            <a:r>
              <a:rPr lang="en-US" b="1" dirty="0" smtClean="0">
                <a:solidFill>
                  <a:srgbClr val="00B0F0"/>
                </a:solidFill>
                <a:latin typeface="Palatino Linotype" pitchFamily="18" charset="0"/>
              </a:rPr>
              <a:t>Must be in harmony with the whole Bible</a:t>
            </a:r>
          </a:p>
          <a:p>
            <a:r>
              <a:rPr lang="en-US" b="1" dirty="0" smtClean="0">
                <a:solidFill>
                  <a:srgbClr val="00B0F0"/>
                </a:solidFill>
                <a:latin typeface="Palatino Linotype" pitchFamily="18" charset="0"/>
              </a:rPr>
              <a:t>Universal application – not cultural</a:t>
            </a:r>
          </a:p>
          <a:p>
            <a:r>
              <a:rPr lang="en-US" b="1" dirty="0" smtClean="0">
                <a:solidFill>
                  <a:srgbClr val="00B0F0"/>
                </a:solidFill>
                <a:latin typeface="Palatino Linotype" pitchFamily="18" charset="0"/>
              </a:rPr>
              <a:t>Points to Jesus and his atoning work</a:t>
            </a:r>
            <a:endParaRPr lang="en-US" b="1" dirty="0" smtClean="0">
              <a:solidFill>
                <a:srgbClr val="FFC000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285</Words>
  <Application>Microsoft Office PowerPoint</Application>
  <PresentationFormat>On-screen Show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Alleluia!</vt:lpstr>
      <vt:lpstr>Slide 3</vt:lpstr>
      <vt:lpstr>Ultimate Authority</vt:lpstr>
      <vt:lpstr>Bible Truths vs. Modern Mindset</vt:lpstr>
      <vt:lpstr>God</vt:lpstr>
      <vt:lpstr>God’s Authority Revealed</vt:lpstr>
      <vt:lpstr>God’s Authority Revealed</vt:lpstr>
      <vt:lpstr>Four Filters</vt:lpstr>
      <vt:lpstr>Jesus is the Focus</vt:lpstr>
      <vt:lpstr>Conclusion</vt:lpstr>
      <vt:lpstr>Slide 12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 May</dc:creator>
  <cp:lastModifiedBy>Dan May</cp:lastModifiedBy>
  <cp:revision>1</cp:revision>
  <dcterms:created xsi:type="dcterms:W3CDTF">2013-02-15T22:48:13Z</dcterms:created>
  <dcterms:modified xsi:type="dcterms:W3CDTF">2013-02-15T23:19:33Z</dcterms:modified>
</cp:coreProperties>
</file>